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74" r:id="rId4"/>
    <p:sldId id="283" r:id="rId5"/>
    <p:sldId id="264" r:id="rId6"/>
    <p:sldId id="265" r:id="rId7"/>
    <p:sldId id="273" r:id="rId8"/>
    <p:sldId id="257" r:id="rId9"/>
    <p:sldId id="275" r:id="rId10"/>
    <p:sldId id="276" r:id="rId11"/>
    <p:sldId id="277" r:id="rId12"/>
    <p:sldId id="279" r:id="rId13"/>
    <p:sldId id="280" r:id="rId14"/>
    <p:sldId id="281" r:id="rId15"/>
    <p:sldId id="278" r:id="rId16"/>
    <p:sldId id="261" r:id="rId17"/>
    <p:sldId id="262" r:id="rId18"/>
    <p:sldId id="282" r:id="rId19"/>
    <p:sldId id="263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0"/>
    <p:restoredTop sz="94646"/>
  </p:normalViewPr>
  <p:slideViewPr>
    <p:cSldViewPr snapToGrid="0">
      <p:cViewPr varScale="1">
        <p:scale>
          <a:sx n="94" d="100"/>
          <a:sy n="94" d="100"/>
        </p:scale>
        <p:origin x="1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2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A1 0       # Set A1 to zero and load memory location 0x00 into X0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X1      </a:t>
            </a:r>
            <a:r>
              <a:rPr lang="en-US" dirty="0">
                <a:latin typeface="Courier New" panose="02070309020205020404" pitchFamily="49" charset="0"/>
              </a:rPr>
              <a:t>#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#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0x00    </a:t>
            </a:r>
            <a:r>
              <a:rPr lang="en-US" dirty="0">
                <a:latin typeface="Courier New" panose="02070309020205020404" pitchFamily="49" charset="0"/>
              </a:rPr>
              <a:t>#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0x02    </a:t>
            </a:r>
            <a:r>
              <a:rPr lang="en-US" dirty="0">
                <a:latin typeface="Courier New" panose="02070309020205020404" pitchFamily="49" charset="0"/>
              </a:rPr>
              <a:t>#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# Note constants can be decimal (0-255) hexadecimal (0x00-0xff) or a single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#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'e'     #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# Add 1 to A3 and store 'e'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X3 'l'     # Set X3 to 'l'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A3, 1   # Add 1 to A3 and store 'l'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# Add 3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# Subtract 1 from X3 so that it is now 'o'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'0'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SX3 0       # Set X3 to integer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integer 0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PS 0        #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 ASCII string, stopping when a zero is encountered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</a:t>
            </a:r>
            <a:r>
              <a:rPr lang="en-US" dirty="0">
                <a:latin typeface="Courier New" panose="02070309020205020404" pitchFamily="49" charset="0"/>
              </a:rPr>
              <a:t># This will print:  Hello</a:t>
            </a:r>
            <a:endParaRPr lang="en-U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#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#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    # Dump Instruction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    # Dump Data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label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label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label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3121442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X2  # Add 1 to X2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7CC98-6CCB-00CE-BB43-D56C857ACB77}"/>
              </a:ext>
            </a:extLst>
          </p:cNvPr>
          <p:cNvSpPr/>
          <p:nvPr/>
        </p:nvSpPr>
        <p:spPr>
          <a:xfrm>
            <a:off x="1494750" y="3121442"/>
            <a:ext cx="2170744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45343" y="213140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DEC X2  # Decrement X2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7CC98-6CCB-00CE-BB43-D56C857ACB77}"/>
              </a:ext>
            </a:extLst>
          </p:cNvPr>
          <p:cNvSpPr/>
          <p:nvPr/>
        </p:nvSpPr>
        <p:spPr>
          <a:xfrm>
            <a:off x="1494750" y="3121442"/>
            <a:ext cx="2170744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+ Constant (2 byte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972472" y="2605883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0x43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67  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'C'  # Set X0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7CC98-6CCB-00CE-BB43-D56C857ACB77}"/>
              </a:ext>
            </a:extLst>
          </p:cNvPr>
          <p:cNvSpPr/>
          <p:nvPr/>
        </p:nvSpPr>
        <p:spPr>
          <a:xfrm>
            <a:off x="1494750" y="3121442"/>
            <a:ext cx="2170744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F2CDA-ECC3-150E-59EE-644A434E1E6D}"/>
              </a:ext>
            </a:extLst>
          </p:cNvPr>
          <p:cNvSpPr/>
          <p:nvPr/>
        </p:nvSpPr>
        <p:spPr>
          <a:xfrm>
            <a:off x="5310296" y="3170692"/>
            <a:ext cx="834543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0x43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572001" y="1029102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Software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124076" y="1591077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048251" y="1667277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048250" y="3943752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8448676" y="2572152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60" name="Shape 360"/>
          <p:cNvCxnSpPr/>
          <p:nvPr/>
        </p:nvCxnSpPr>
        <p:spPr>
          <a:xfrm flipH="1">
            <a:off x="3773089" y="2436420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61" name="Shape 361"/>
          <p:cNvCxnSpPr/>
          <p:nvPr/>
        </p:nvCxnSpPr>
        <p:spPr>
          <a:xfrm rot="10800000">
            <a:off x="5543550" y="3174607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6259115" y="3187704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3" name="Shape 363"/>
          <p:cNvCxnSpPr/>
          <p:nvPr/>
        </p:nvCxnSpPr>
        <p:spPr>
          <a:xfrm flipH="1">
            <a:off x="7241382" y="2904336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7215187" y="3658001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9328546" y="767164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886575" y="876701"/>
            <a:ext cx="1352550" cy="952500"/>
          </a:xfrm>
          <a:prstGeom prst="wedgeEllipseCallout">
            <a:avLst>
              <a:gd name="adj1" fmla="val -43827"/>
              <a:gd name="adj2" fmla="val 8022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74B20-F763-1E18-90D7-7426B84A6E57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SX3 A1  #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621727" y="1914044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728710" y="1908616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 order to provide 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256 bytes of Instruction memory and 256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1333</Words>
  <Application>Microsoft Macintosh PowerPoint</Application>
  <PresentationFormat>Widescreen</PresentationFormat>
  <Paragraphs>280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The CDC 8512 Microprocessor</vt:lpstr>
      <vt:lpstr>PowerPoint Presentation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Halt Instruction</vt:lpstr>
      <vt:lpstr>Single Register Instruction</vt:lpstr>
      <vt:lpstr>Single Register Instruction</vt:lpstr>
      <vt:lpstr>Register + Constant (2 byte instruction)</vt:lpstr>
      <vt:lpstr>Two Register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16</cp:revision>
  <dcterms:created xsi:type="dcterms:W3CDTF">2023-02-08T12:14:18Z</dcterms:created>
  <dcterms:modified xsi:type="dcterms:W3CDTF">2023-02-09T11:42:32Z</dcterms:modified>
</cp:coreProperties>
</file>